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65" r:id="rId6"/>
    <p:sldId id="271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3D35"/>
    <a:srgbClr val="BB6257"/>
    <a:srgbClr val="A45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4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04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9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77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35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9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35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69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8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11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258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6A61D-256E-460C-81C8-D4111AFB62A9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E38E1-AE8B-4AFF-AF98-5712CC24D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72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412D-3626-CCF5-0765-A542F56F48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History does not repeat itself, but it often rhymes Mark twain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7C103-8AC3-28DD-A805-72620CC619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961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46F6B-CF5D-8A40-2810-E2CC75811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110AB9-98AE-3322-52BD-20582961D237}"/>
              </a:ext>
            </a:extLst>
          </p:cNvPr>
          <p:cNvSpPr/>
          <p:nvPr/>
        </p:nvSpPr>
        <p:spPr>
          <a:xfrm>
            <a:off x="10803988" y="182880"/>
            <a:ext cx="1181686" cy="633046"/>
          </a:xfrm>
          <a:prstGeom prst="rect">
            <a:avLst/>
          </a:prstGeom>
          <a:solidFill>
            <a:srgbClr val="9C3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0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CA7FB-016A-6CB2-AACC-B2DDAB0B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BBD06C-BD77-808C-2455-81A0EF990AD2}"/>
              </a:ext>
            </a:extLst>
          </p:cNvPr>
          <p:cNvSpPr/>
          <p:nvPr/>
        </p:nvSpPr>
        <p:spPr>
          <a:xfrm>
            <a:off x="10803988" y="182880"/>
            <a:ext cx="1181686" cy="633046"/>
          </a:xfrm>
          <a:prstGeom prst="rect">
            <a:avLst/>
          </a:prstGeom>
          <a:solidFill>
            <a:srgbClr val="BB6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00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005FA-718F-6E5D-A4DE-E043884C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solidFill>
            <a:srgbClr val="A45047"/>
          </a:solidFill>
          <a:ln>
            <a:solidFill>
              <a:srgbClr val="BB6257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35C2A3-D299-8EC3-B72F-484EAAED3470}"/>
              </a:ext>
            </a:extLst>
          </p:cNvPr>
          <p:cNvSpPr/>
          <p:nvPr/>
        </p:nvSpPr>
        <p:spPr>
          <a:xfrm>
            <a:off x="10803988" y="182880"/>
            <a:ext cx="1181686" cy="633046"/>
          </a:xfrm>
          <a:prstGeom prst="rect">
            <a:avLst/>
          </a:prstGeom>
          <a:solidFill>
            <a:srgbClr val="BB6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85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98BC1-94CB-6464-2F99-6C700054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9E64A-0D35-0160-39BE-DC39A8FF8CE7}"/>
              </a:ext>
            </a:extLst>
          </p:cNvPr>
          <p:cNvSpPr txBox="1"/>
          <p:nvPr/>
        </p:nvSpPr>
        <p:spPr>
          <a:xfrm>
            <a:off x="5995182" y="157313"/>
            <a:ext cx="6196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Ukraine found Shale and natural gas deposits which could make it the 14</a:t>
            </a:r>
            <a:r>
              <a:rPr lang="en-IN" baseline="30000" dirty="0"/>
              <a:t>th</a:t>
            </a:r>
            <a:r>
              <a:rPr lang="en-IN" dirty="0"/>
              <a:t> largest natural gas producer and the second producer in Europe</a:t>
            </a:r>
          </a:p>
        </p:txBody>
      </p:sp>
    </p:spTree>
    <p:extLst>
      <p:ext uri="{BB962C8B-B14F-4D97-AF65-F5344CB8AC3E}">
        <p14:creationId xmlns:p14="http://schemas.microsoft.com/office/powerpoint/2010/main" val="24218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8506-0C8D-F72A-E4DC-125C9A61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Actors and What they want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92B3D-4C97-5BFB-BA3F-D2283489D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2524"/>
            <a:ext cx="5157787" cy="823912"/>
          </a:xfrm>
        </p:spPr>
        <p:txBody>
          <a:bodyPr/>
          <a:lstStyle/>
          <a:p>
            <a:r>
              <a:rPr lang="en-IN" dirty="0"/>
              <a:t>Western Bloc (USA/NATO/EU)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E0FF-E14D-4280-4B9D-1B576F411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6436"/>
            <a:ext cx="5157787" cy="2080993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Expanded influence of NATO</a:t>
            </a:r>
          </a:p>
          <a:p>
            <a:r>
              <a:rPr lang="en-IN" dirty="0"/>
              <a:t>Increased influence of democracy</a:t>
            </a:r>
          </a:p>
          <a:p>
            <a:r>
              <a:rPr lang="en-IN" dirty="0"/>
              <a:t>Avoid humanitarian crisis</a:t>
            </a:r>
          </a:p>
          <a:p>
            <a:r>
              <a:rPr lang="en-IN" dirty="0"/>
              <a:t>Support for a sovereign country to defend itself</a:t>
            </a:r>
          </a:p>
          <a:p>
            <a:r>
              <a:rPr lang="en-IN" dirty="0"/>
              <a:t>Decreased Russian sphere of influence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2E1CC-7A51-086A-1E65-6A0B71DE1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2524"/>
            <a:ext cx="5183188" cy="823912"/>
          </a:xfrm>
        </p:spPr>
        <p:txBody>
          <a:bodyPr/>
          <a:lstStyle/>
          <a:p>
            <a:r>
              <a:rPr lang="en-IN" dirty="0"/>
              <a:t>Russia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5FF01-91CA-4E2F-1B94-0430D9D0E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6436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Freeze NATO and restore NATO troops to pre </a:t>
            </a:r>
            <a:r>
              <a:rPr lang="en-IN" dirty="0" err="1"/>
              <a:t>warsaw</a:t>
            </a:r>
            <a:r>
              <a:rPr lang="en-IN" dirty="0"/>
              <a:t> pact lines</a:t>
            </a:r>
          </a:p>
          <a:p>
            <a:r>
              <a:rPr lang="en-IN" dirty="0"/>
              <a:t>Autonomy for Russian speaking areas (Donbas/Luhansk)</a:t>
            </a:r>
          </a:p>
          <a:p>
            <a:r>
              <a:rPr lang="en-IN" dirty="0"/>
              <a:t>Political Sway in Ukraine </a:t>
            </a:r>
          </a:p>
          <a:p>
            <a:r>
              <a:rPr lang="en-IN" dirty="0"/>
              <a:t>Save Expenses on Gas Pipeline System</a:t>
            </a:r>
          </a:p>
          <a:p>
            <a:r>
              <a:rPr lang="en-IN" dirty="0"/>
              <a:t>Avoid competitor in key sector of economy where 30% of GDP comes from Oil and NG</a:t>
            </a:r>
          </a:p>
          <a:p>
            <a:r>
              <a:rPr lang="en-IN" dirty="0"/>
              <a:t>Force Ukraine to spend more money on defence rather than oil and natural gas </a:t>
            </a:r>
          </a:p>
          <a:p>
            <a:r>
              <a:rPr lang="en-IN" dirty="0"/>
              <a:t>Restore USSR and expand east before the ageing population becomes a risk</a:t>
            </a:r>
          </a:p>
          <a:p>
            <a:endParaRPr lang="en-IN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40AB67B-B716-7487-EAE9-922B75B62C76}"/>
              </a:ext>
            </a:extLst>
          </p:cNvPr>
          <p:cNvSpPr txBox="1">
            <a:spLocks/>
          </p:cNvSpPr>
          <p:nvPr/>
        </p:nvSpPr>
        <p:spPr>
          <a:xfrm>
            <a:off x="992188" y="385930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Ukraine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4EF7A7-65A9-FA86-36D1-F5E1B4B0D109}"/>
              </a:ext>
            </a:extLst>
          </p:cNvPr>
          <p:cNvSpPr txBox="1">
            <a:spLocks/>
          </p:cNvSpPr>
          <p:nvPr/>
        </p:nvSpPr>
        <p:spPr>
          <a:xfrm>
            <a:off x="992188" y="4683220"/>
            <a:ext cx="5157787" cy="208099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Split demographically (Eu Membership/NATO)</a:t>
            </a:r>
          </a:p>
          <a:p>
            <a:r>
              <a:rPr lang="en-IN" dirty="0"/>
              <a:t>Wants to use its Natural resources effectively</a:t>
            </a:r>
          </a:p>
          <a:p>
            <a:r>
              <a:rPr lang="en-IN" dirty="0"/>
              <a:t>Wants to restore territorial Integrity (Crimea etc)</a:t>
            </a:r>
          </a:p>
          <a:p>
            <a:r>
              <a:rPr lang="en-IN" dirty="0"/>
              <a:t>Needs support from EU and NATO members to defend it self and its assets</a:t>
            </a:r>
          </a:p>
          <a:p>
            <a:r>
              <a:rPr lang="en-IN" dirty="0"/>
              <a:t>Desire to join EU and NATO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75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8506-0C8D-F72A-E4DC-125C9A61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E0FF-E14D-4280-4B9D-1B576F411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EEFF75-C58E-FDD7-C691-D6575B7C3726}"/>
              </a:ext>
            </a:extLst>
          </p:cNvPr>
          <p:cNvSpPr txBox="1">
            <a:spLocks/>
          </p:cNvSpPr>
          <p:nvPr/>
        </p:nvSpPr>
        <p:spPr>
          <a:xfrm>
            <a:off x="948397" y="1373113"/>
            <a:ext cx="10515600" cy="5337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Military Force</a:t>
            </a:r>
          </a:p>
          <a:p>
            <a:pPr lvl="1"/>
            <a:r>
              <a:rPr lang="en-IN" dirty="0"/>
              <a:t>Direct involvement from NATO or other European nations could lead to an escalated war</a:t>
            </a:r>
          </a:p>
          <a:p>
            <a:pPr lvl="1"/>
            <a:r>
              <a:rPr lang="en-IN" dirty="0"/>
              <a:t>Russia could respond with increased reliance on airpower and nuclear arsenal</a:t>
            </a:r>
          </a:p>
          <a:p>
            <a:pPr lvl="1"/>
            <a:r>
              <a:rPr lang="en-IN" dirty="0"/>
              <a:t>Europe reducing investing in military.</a:t>
            </a:r>
          </a:p>
          <a:p>
            <a:r>
              <a:rPr lang="en-IN" dirty="0"/>
              <a:t>Economic Sanctions</a:t>
            </a:r>
          </a:p>
          <a:p>
            <a:pPr lvl="1"/>
            <a:r>
              <a:rPr lang="en-IN" dirty="0"/>
              <a:t>North </a:t>
            </a:r>
            <a:r>
              <a:rPr lang="en-IN" dirty="0" err="1"/>
              <a:t>korea</a:t>
            </a:r>
            <a:r>
              <a:rPr lang="en-IN" dirty="0"/>
              <a:t> still keeps nuclear weapons</a:t>
            </a:r>
          </a:p>
          <a:p>
            <a:pPr lvl="1"/>
            <a:r>
              <a:rPr lang="en-IN" dirty="0"/>
              <a:t>Iran continues to sell its oil</a:t>
            </a:r>
          </a:p>
          <a:p>
            <a:pPr lvl="1"/>
            <a:r>
              <a:rPr lang="en-IN" dirty="0"/>
              <a:t>Venezuela and Syria are still run by dictators from a US point of view</a:t>
            </a:r>
          </a:p>
          <a:p>
            <a:pPr lvl="1"/>
            <a:r>
              <a:rPr lang="en-IN" dirty="0"/>
              <a:t>Found other ways for oil/gas transfer given global demand</a:t>
            </a:r>
          </a:p>
          <a:p>
            <a:pPr lvl="1"/>
            <a:r>
              <a:rPr lang="en-IN" dirty="0"/>
              <a:t>Countries looking for alternatives to dollar as reserve currency</a:t>
            </a:r>
          </a:p>
          <a:p>
            <a:pPr lvl="1"/>
            <a:r>
              <a:rPr lang="en-IN" dirty="0"/>
              <a:t>Russia already stress tested economy for possible shocks to their financial systems </a:t>
            </a:r>
          </a:p>
          <a:p>
            <a:pPr lvl="1"/>
            <a:endParaRPr lang="en-IN" dirty="0"/>
          </a:p>
          <a:p>
            <a:r>
              <a:rPr lang="en-IN" dirty="0"/>
              <a:t>Diplomacy</a:t>
            </a:r>
          </a:p>
          <a:p>
            <a:pPr lvl="1"/>
            <a:r>
              <a:rPr lang="en-IN" dirty="0"/>
              <a:t>Support for Ukraine in “democratic countries “ not yielding necessary results</a:t>
            </a:r>
          </a:p>
          <a:p>
            <a:pPr lvl="1"/>
            <a:r>
              <a:rPr lang="en-IN" dirty="0"/>
              <a:t>International pressure not creating bipolar world as expected. It’s a Multipolar world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460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261</TotalTime>
  <Words>315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Georgia</vt:lpstr>
      <vt:lpstr>Office Theme</vt:lpstr>
      <vt:lpstr>History does not repeat itself, but it often rhymes Mark twain </vt:lpstr>
      <vt:lpstr>PowerPoint Presentation</vt:lpstr>
      <vt:lpstr>PowerPoint Presentation</vt:lpstr>
      <vt:lpstr>PowerPoint Presentation</vt:lpstr>
      <vt:lpstr>PowerPoint Presentation</vt:lpstr>
      <vt:lpstr>The Actors and What they want</vt:lpstr>
      <vt:lpstr>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does not repeat itself, but it often rhymes Mark twain </dc:title>
  <dc:creator>new</dc:creator>
  <cp:lastModifiedBy>new</cp:lastModifiedBy>
  <cp:revision>1</cp:revision>
  <dcterms:created xsi:type="dcterms:W3CDTF">2023-05-01T15:05:18Z</dcterms:created>
  <dcterms:modified xsi:type="dcterms:W3CDTF">2023-05-01T19:27:01Z</dcterms:modified>
</cp:coreProperties>
</file>